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9"/>
  </p:notesMasterIdLst>
  <p:sldIdLst>
    <p:sldId id="256" r:id="rId2"/>
    <p:sldId id="294" r:id="rId3"/>
    <p:sldId id="268" r:id="rId4"/>
    <p:sldId id="298" r:id="rId5"/>
    <p:sldId id="270" r:id="rId6"/>
    <p:sldId id="263" r:id="rId7"/>
    <p:sldId id="283" r:id="rId8"/>
    <p:sldId id="285" r:id="rId9"/>
    <p:sldId id="284" r:id="rId10"/>
    <p:sldId id="262" r:id="rId11"/>
    <p:sldId id="295" r:id="rId12"/>
    <p:sldId id="271" r:id="rId13"/>
    <p:sldId id="307" r:id="rId14"/>
    <p:sldId id="301" r:id="rId15"/>
    <p:sldId id="264" r:id="rId16"/>
    <p:sldId id="286" r:id="rId17"/>
    <p:sldId id="290" r:id="rId18"/>
    <p:sldId id="265" r:id="rId19"/>
    <p:sldId id="272" r:id="rId20"/>
    <p:sldId id="291" r:id="rId21"/>
    <p:sldId id="308" r:id="rId22"/>
    <p:sldId id="289" r:id="rId23"/>
    <p:sldId id="303" r:id="rId24"/>
    <p:sldId id="309" r:id="rId25"/>
    <p:sldId id="292" r:id="rId26"/>
    <p:sldId id="282" r:id="rId27"/>
    <p:sldId id="260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1" autoAdjust="0"/>
    <p:restoredTop sz="90929"/>
  </p:normalViewPr>
  <p:slideViewPr>
    <p:cSldViewPr>
      <p:cViewPr varScale="1">
        <p:scale>
          <a:sx n="70" d="100"/>
          <a:sy n="70" d="100"/>
        </p:scale>
        <p:origin x="9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9964BC-D103-4466-8482-5939F6111C6B}" type="datetimeFigureOut">
              <a:rPr lang="en-US"/>
              <a:pPr>
                <a:defRPr/>
              </a:pPr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0B9170-6C41-41B8-B11E-1A0B38C0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2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B9170-6C41-41B8-B11E-1A0B38C058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B9170-6C41-41B8-B11E-1A0B38C058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7EE44A0-A44E-4C1E-AE13-8FA8BD13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CD57-BE81-42A6-9CC3-7E932E622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EDE6-CC19-4F1B-A894-41D5D0DCA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66F4-7F72-48F1-9247-080090A27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1A55-2ECA-485A-B1F5-C2663EE9F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4A5E-6CE6-4378-AE82-BDA6BC54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0E08-F696-43FA-A6BB-F9D8281D0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43C8-89D8-4AAB-8429-758F3B72A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3430-341A-4928-904C-161A2936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A19E-B6A3-429B-BFCD-8C2D2C387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0F4A-8190-462C-94DF-8D8E84064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03E96-D303-452C-8B30-F007064D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5807B38-AFF5-47A6-8BE6-98E93916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8300" y="3606254"/>
            <a:ext cx="6400800" cy="2514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alibri" panose="020F0502020204030204" pitchFamily="34" charset="0"/>
              </a:rPr>
              <a:t>Fishing cat (</a:t>
            </a:r>
            <a:r>
              <a:rPr lang="en-US" sz="3200" b="1" i="1" dirty="0" err="1" smtClean="0">
                <a:latin typeface="Calibri" panose="020F0502020204030204" pitchFamily="34" charset="0"/>
              </a:rPr>
              <a:t>Prionailurus</a:t>
            </a:r>
            <a:r>
              <a:rPr lang="en-US" sz="3200" b="1" i="1" dirty="0" smtClean="0">
                <a:latin typeface="Calibri" panose="020F0502020204030204" pitchFamily="34" charset="0"/>
              </a:rPr>
              <a:t> </a:t>
            </a:r>
            <a:r>
              <a:rPr lang="en-US" sz="3200" b="1" i="1" dirty="0" err="1" smtClean="0">
                <a:latin typeface="Calibri" panose="020F0502020204030204" pitchFamily="34" charset="0"/>
              </a:rPr>
              <a:t>viverrinus</a:t>
            </a:r>
            <a:r>
              <a:rPr lang="en-US" sz="3200" b="1" dirty="0" smtClean="0">
                <a:latin typeface="Calibri" panose="020F0502020204030204" pitchFamily="34" charset="0"/>
              </a:rPr>
              <a:t>) conservation and population monitoring in hill country Sri Lanka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867400" y="5791200"/>
            <a:ext cx="3581400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/>
              <a:t>	</a:t>
            </a:r>
            <a:r>
              <a:rPr lang="en-US" sz="1600" b="1" dirty="0" err="1" smtClean="0">
                <a:latin typeface="Calibri" panose="020F0502020204030204" pitchFamily="34" charset="0"/>
              </a:rPr>
              <a:t>Ashan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</a:rPr>
              <a:t>Thudugala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</a:rPr>
              <a:t>University of </a:t>
            </a:r>
            <a:r>
              <a:rPr lang="en-US" sz="1600" b="1" dirty="0" err="1" smtClean="0">
                <a:latin typeface="Calibri" panose="020F0502020204030204" pitchFamily="34" charset="0"/>
              </a:rPr>
              <a:t>Peradeniya</a:t>
            </a:r>
            <a:r>
              <a:rPr lang="en-US" sz="1600" b="1" dirty="0" smtClean="0">
                <a:latin typeface="Calibri" panose="020F0502020204030204" pitchFamily="34" charset="0"/>
              </a:rPr>
              <a:t>, </a:t>
            </a:r>
          </a:p>
          <a:p>
            <a:r>
              <a:rPr lang="en-US" sz="1600" b="1" dirty="0" smtClean="0">
                <a:latin typeface="Calibri" panose="020F0502020204030204" pitchFamily="34" charset="0"/>
              </a:rPr>
              <a:t>Sri Lanka</a:t>
            </a:r>
          </a:p>
          <a:p>
            <a:pPr algn="l"/>
            <a:endParaRPr lang="en-US" sz="2000" dirty="0">
              <a:latin typeface="Calibri" panose="020F0502020204030204" pitchFamily="34" charset="0"/>
            </a:endParaRPr>
          </a:p>
          <a:p>
            <a:pPr algn="l"/>
            <a:r>
              <a:rPr lang="en-US" sz="1600" dirty="0"/>
              <a:t>      	      </a:t>
            </a:r>
          </a:p>
        </p:txBody>
      </p:sp>
      <p:pic>
        <p:nvPicPr>
          <p:cNvPr id="1026" name="Picture 2" descr="F:\fishingcat\fishing cats\Fishing Cat\IMG_7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435935"/>
            <a:ext cx="5029200" cy="30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Iskoola Pota" charset="0"/>
                <a:cs typeface="Iskoola Pota" charset="0"/>
              </a:rPr>
              <a:t>Threats they face in Sri Lanka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700962" cy="4113212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4953000" y="1835150"/>
            <a:ext cx="3886200" cy="3771897"/>
            <a:chOff x="4953000" y="1835150"/>
            <a:chExt cx="3886200" cy="3771897"/>
          </a:xfrm>
        </p:grpSpPr>
        <p:pic>
          <p:nvPicPr>
            <p:cNvPr id="2050" name="Picture 2" descr="K:\k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029200" y="1835150"/>
              <a:ext cx="3810000" cy="273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953000" y="4899161"/>
              <a:ext cx="3505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latin typeface="Calibri" panose="020F0502020204030204" pitchFamily="34" charset="0"/>
                </a:rPr>
                <a:t>A fishing cat dropped in to an agricultural well</a:t>
              </a:r>
              <a:endParaRPr lang="en-US" sz="2000" b="1" u="sng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95139" y="1835150"/>
            <a:ext cx="3829261" cy="3787286"/>
            <a:chOff x="895139" y="1835150"/>
            <a:chExt cx="3829261" cy="3787286"/>
          </a:xfrm>
        </p:grpSpPr>
        <p:pic>
          <p:nvPicPr>
            <p:cNvPr id="10" name="Picture 2" descr="F:\road kill+kill\ABCD001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39" y="1835150"/>
              <a:ext cx="3829261" cy="2760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84169" y="4914550"/>
              <a:ext cx="325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latin typeface="Calibri" panose="020F0502020204030204" pitchFamily="34" charset="0"/>
                </a:rPr>
                <a:t>Corpse of a fishing cat due to a road kill</a:t>
              </a:r>
              <a:endParaRPr lang="en-US" sz="2000" b="1" u="sng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10" y="466224"/>
            <a:ext cx="7772400" cy="1143000"/>
          </a:xfrm>
        </p:spPr>
        <p:txBody>
          <a:bodyPr anchor="ctr"/>
          <a:lstStyle/>
          <a:p>
            <a:r>
              <a:rPr lang="en-US" dirty="0">
                <a:latin typeface="Calibri" panose="020F0502020204030204" pitchFamily="34" charset="0"/>
                <a:ea typeface="Iskoola Pota" charset="0"/>
                <a:cs typeface="Iskoola Pota" charset="0"/>
              </a:rPr>
              <a:t>Threats they face in Sri Lanka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21210" y="4220920"/>
            <a:ext cx="7916949" cy="2590798"/>
            <a:chOff x="1021210" y="4220920"/>
            <a:chExt cx="7916949" cy="2590798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21210" y="5943600"/>
              <a:ext cx="26783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u="sng" dirty="0" smtClean="0">
                  <a:latin typeface="Calibri" panose="020F0502020204030204" pitchFamily="34" charset="0"/>
                </a:rPr>
                <a:t>Skulls of Skinned fishing cats for fur</a:t>
              </a:r>
              <a:endParaRPr lang="en-US" sz="2000" b="1" u="sng" dirty="0">
                <a:latin typeface="Calibri" panose="020F050202020403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83912" y="4220920"/>
              <a:ext cx="5054247" cy="2590798"/>
              <a:chOff x="6340388" y="4295579"/>
              <a:chExt cx="5054247" cy="2100246"/>
            </a:xfrm>
          </p:grpSpPr>
          <p:pic>
            <p:nvPicPr>
              <p:cNvPr id="6" name="Picture 2" descr="F:\road kill+kill\ABCD0007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5800" y="4295579"/>
                <a:ext cx="3088835" cy="2100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F:\road kill+kill\new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0388" y="4295579"/>
                <a:ext cx="2568562" cy="2100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1021210" y="1657078"/>
            <a:ext cx="7707715" cy="2515988"/>
            <a:chOff x="928867" y="1674396"/>
            <a:chExt cx="7707715" cy="2515988"/>
          </a:xfrm>
        </p:grpSpPr>
        <p:pic>
          <p:nvPicPr>
            <p:cNvPr id="5" name="Picture 3" descr="K:\kola-diviy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67" y="1674396"/>
              <a:ext cx="4399758" cy="243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81772" y="2866945"/>
              <a:ext cx="31548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u="sng" dirty="0" smtClean="0">
                  <a:latin typeface="Calibri" panose="020F0502020204030204" pitchFamily="34" charset="0"/>
                </a:rPr>
                <a:t>A </a:t>
              </a:r>
              <a:r>
                <a:rPr lang="en-US" sz="2000" b="1" u="sng" dirty="0">
                  <a:latin typeface="Calibri" panose="020F0502020204030204" pitchFamily="34" charset="0"/>
                </a:rPr>
                <a:t>head of a Fishing </a:t>
              </a:r>
              <a:r>
                <a:rPr lang="en-US" sz="2000" b="1" u="sng" dirty="0" smtClean="0">
                  <a:latin typeface="Calibri" panose="020F0502020204030204" pitchFamily="34" charset="0"/>
                </a:rPr>
                <a:t>cat, caught by police department during an investigation</a:t>
              </a:r>
              <a:endParaRPr lang="en-US" sz="2000" b="1" u="sng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8456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Conservation </a:t>
            </a:r>
            <a:r>
              <a:rPr lang="en-US" dirty="0" smtClean="0">
                <a:latin typeface="Calibri" panose="020F0502020204030204" pitchFamily="34" charset="0"/>
              </a:rPr>
              <a:t>goals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 flipH="1">
            <a:off x="1066800" y="1828800"/>
            <a:ext cx="7162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>
                <a:latin typeface="Calibri" panose="020F0502020204030204" pitchFamily="34" charset="0"/>
                <a:cs typeface="Iskoola Pota" charset="0"/>
              </a:rPr>
              <a:t>To conduct </a:t>
            </a:r>
            <a:r>
              <a:rPr lang="en-US" sz="3200" b="1" dirty="0" smtClean="0">
                <a:latin typeface="Calibri" panose="020F0502020204030204" pitchFamily="34" charset="0"/>
                <a:cs typeface="Iskoola Pota" charset="0"/>
              </a:rPr>
              <a:t>Awareness programs </a:t>
            </a:r>
            <a:r>
              <a:rPr lang="en-US" sz="3200" dirty="0" smtClean="0">
                <a:latin typeface="Calibri" panose="020F0502020204030204" pitchFamily="34" charset="0"/>
                <a:cs typeface="Iskoola Pota" charset="0"/>
              </a:rPr>
              <a:t>to educate  students and  villagers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>
                <a:latin typeface="Calibri" panose="020F0502020204030204" pitchFamily="34" charset="0"/>
                <a:cs typeface="Iskoola Pota" charset="0"/>
              </a:rPr>
              <a:t>To make </a:t>
            </a:r>
            <a:r>
              <a:rPr lang="en-US" sz="3200" b="1" dirty="0" smtClean="0">
                <a:latin typeface="Calibri" panose="020F0502020204030204" pitchFamily="34" charset="0"/>
                <a:cs typeface="Iskoola Pota" charset="0"/>
              </a:rPr>
              <a:t>new rules and regulations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>
                <a:latin typeface="Calibri" panose="020F0502020204030204" pitchFamily="34" charset="0"/>
                <a:cs typeface="Iskoola Pota" charset="0"/>
              </a:rPr>
              <a:t>To take actions to </a:t>
            </a:r>
            <a:r>
              <a:rPr lang="en-US" sz="3200" b="1" dirty="0" smtClean="0">
                <a:latin typeface="Calibri" panose="020F0502020204030204" pitchFamily="34" charset="0"/>
                <a:cs typeface="Iskoola Pota" charset="0"/>
              </a:rPr>
              <a:t>minimize the mortality rate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>
                <a:latin typeface="Calibri" panose="020F0502020204030204" pitchFamily="34" charset="0"/>
                <a:cs typeface="Iskoola Pota" charset="0"/>
              </a:rPr>
              <a:t>To take actions to </a:t>
            </a:r>
            <a:r>
              <a:rPr lang="en-US" sz="3200" b="1" dirty="0" smtClean="0">
                <a:latin typeface="Calibri" panose="020F0502020204030204" pitchFamily="34" charset="0"/>
                <a:cs typeface="Iskoola Pota" charset="0"/>
              </a:rPr>
              <a:t>human wildlife conflict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>
                <a:latin typeface="Calibri" panose="020F0502020204030204" pitchFamily="34" charset="0"/>
                <a:cs typeface="Iskoola Pota" charset="0"/>
              </a:rPr>
              <a:t>To</a:t>
            </a:r>
            <a:r>
              <a:rPr lang="en-US" sz="3200" b="1" dirty="0" smtClean="0">
                <a:latin typeface="Calibri" panose="020F0502020204030204" pitchFamily="34" charset="0"/>
                <a:cs typeface="Iskoola Pota" charset="0"/>
              </a:rPr>
              <a:t> care and rare</a:t>
            </a:r>
            <a:r>
              <a:rPr lang="en-US" sz="3200" dirty="0" smtClean="0">
                <a:latin typeface="Calibri" panose="020F0502020204030204" pitchFamily="34" charset="0"/>
                <a:cs typeface="Iskoola Pota" charset="0"/>
              </a:rPr>
              <a:t> little kittens and wounded animals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 smtClean="0">
              <a:cs typeface="Iskoola Pota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 algn="l"/>
            <a:r>
              <a:rPr lang="si-LK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fishing cat kittens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86" y="0"/>
            <a:ext cx="4296678" cy="32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fishingcat\fishingcat kittens\2014-01-30-21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86" y="3236254"/>
            <a:ext cx="4179475" cy="36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K: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161" y="3109302"/>
            <a:ext cx="4321839" cy="37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fishingcat\fishing cats\DSCN82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161" y="-5125"/>
            <a:ext cx="4321839" cy="32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5947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sz="4800" dirty="0">
                <a:solidFill>
                  <a:srgbClr val="482400"/>
                </a:solidFill>
                <a:latin typeface="Calibri" panose="020F0502020204030204" pitchFamily="34" charset="0"/>
              </a:rPr>
              <a:t>Towards Conservation</a:t>
            </a:r>
            <a:br>
              <a:rPr lang="en-US" sz="4800" dirty="0">
                <a:solidFill>
                  <a:srgbClr val="482400"/>
                </a:solidFill>
                <a:latin typeface="Calibri" panose="020F0502020204030204" pitchFamily="34" charset="0"/>
              </a:rPr>
            </a:b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81000"/>
            <a:ext cx="446436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21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Small cat - Work shop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4119562" cy="4113212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One day workshop </a:t>
            </a:r>
            <a:r>
              <a:rPr lang="en-US" sz="2800" b="1" dirty="0" smtClean="0">
                <a:latin typeface="Calibri" panose="020F0502020204030204" pitchFamily="34" charset="0"/>
              </a:rPr>
              <a:t>for school children</a:t>
            </a:r>
            <a:r>
              <a:rPr lang="en-US" sz="2800" dirty="0" smtClean="0">
                <a:latin typeface="Calibri" panose="020F0502020204030204" pitchFamily="34" charset="0"/>
              </a:rPr>
              <a:t> about small cats in Sri Lanka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b="1" dirty="0" smtClean="0">
                <a:latin typeface="Calibri" panose="020F0502020204030204" pitchFamily="34" charset="0"/>
              </a:rPr>
              <a:t>Objectives</a:t>
            </a:r>
            <a:r>
              <a:rPr lang="en-US" sz="2800" dirty="0" smtClean="0">
                <a:latin typeface="Calibri" panose="020F0502020204030204" pitchFamily="34" charset="0"/>
              </a:rPr>
              <a:t> : To </a:t>
            </a:r>
            <a:r>
              <a:rPr lang="en-US" sz="2800" dirty="0">
                <a:latin typeface="Calibri" panose="020F0502020204030204" pitchFamily="34" charset="0"/>
              </a:rPr>
              <a:t>educate school children about </a:t>
            </a:r>
            <a:r>
              <a:rPr lang="en-US" sz="2800" dirty="0" smtClean="0">
                <a:latin typeface="Calibri" panose="020F0502020204030204" pitchFamily="34" charset="0"/>
              </a:rPr>
              <a:t>small cats and how they can contribute towards conservation</a:t>
            </a:r>
          </a:p>
        </p:txBody>
      </p:sp>
      <p:pic>
        <p:nvPicPr>
          <p:cNvPr id="6" name="Picture 2" descr="C:\Users\USER\Desktop\mbz casestudy\IMG_7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745672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mbz casestudy\reading lefle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745" y="4371108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Calibri" panose="020F0502020204030204" pitchFamily="34" charset="0"/>
              </a:rPr>
              <a:t>Work shop memories…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147" name="Picture 3" descr="C:\Users\USER\Desktop\mbz casestudy\studeants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303011"/>
            <a:ext cx="3662150" cy="2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mbz casestudy\IMG_6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436" y="1820683"/>
            <a:ext cx="3662150" cy="22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mbz casestudy\at the worksho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086" y="1786046"/>
            <a:ext cx="3504063" cy="23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mbz casestudy\pap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303011"/>
            <a:ext cx="3696786" cy="24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Calibri" panose="020F0502020204030204" pitchFamily="34" charset="0"/>
              </a:rPr>
              <a:t>Fishing cat- youth camp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7853362" cy="4710112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Targeted </a:t>
            </a:r>
            <a:r>
              <a:rPr lang="en-US" sz="2400" dirty="0">
                <a:latin typeface="Calibri" panose="020F0502020204030204" pitchFamily="34" charset="0"/>
              </a:rPr>
              <a:t>for 20 selected </a:t>
            </a:r>
            <a:r>
              <a:rPr lang="en-US" sz="2400" b="1" dirty="0">
                <a:latin typeface="Calibri" panose="020F0502020204030204" pitchFamily="34" charset="0"/>
              </a:rPr>
              <a:t>University </a:t>
            </a:r>
            <a:r>
              <a:rPr lang="en-US" sz="2400" b="1" dirty="0" smtClean="0">
                <a:latin typeface="Calibri" panose="020F0502020204030204" pitchFamily="34" charset="0"/>
              </a:rPr>
              <a:t>students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</a:rPr>
              <a:t>Objectives</a:t>
            </a:r>
            <a:r>
              <a:rPr lang="en-US" sz="2400" dirty="0" smtClean="0">
                <a:latin typeface="Calibri" panose="020F0502020204030204" pitchFamily="34" charset="0"/>
              </a:rPr>
              <a:t>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educate the students in value of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To gain experience and field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knowledge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promote conservation and awareness of wild cat species of Sri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Lanka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K:\Youth ca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394200"/>
            <a:ext cx="73914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049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latin typeface="Calibri" panose="020F0502020204030204" pitchFamily="34" charset="0"/>
              </a:rPr>
              <a:t>Fishing cat youth camp memories…</a:t>
            </a:r>
          </a:p>
        </p:txBody>
      </p:sp>
      <p:pic>
        <p:nvPicPr>
          <p:cNvPr id="5122" name="Picture 2" descr="F:\fishing cat yourth camp\IMG_89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208" y="1752600"/>
            <a:ext cx="3429000" cy="22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ishing cat yourth camp\IMG_90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003" y="1752600"/>
            <a:ext cx="3513798" cy="23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fishing cat yourth camp\IMG_92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7208" y="4408756"/>
            <a:ext cx="3463392" cy="23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fishing cat yourth camp\IMG_90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384293"/>
            <a:ext cx="3513798" cy="23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Public awareness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5158" y="1852523"/>
            <a:ext cx="3235842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>
                <a:latin typeface="Calibri" panose="020F0502020204030204" pitchFamily="34" charset="0"/>
              </a:rPr>
              <a:t>Conducted in </a:t>
            </a:r>
            <a:r>
              <a:rPr lang="en-US" sz="2800" dirty="0" err="1" smtClean="0">
                <a:latin typeface="Calibri" panose="020F0502020204030204" pitchFamily="34" charset="0"/>
              </a:rPr>
              <a:t>Sarasaviuyana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S</a:t>
            </a:r>
            <a:r>
              <a:rPr lang="en-US" sz="2800" b="1" dirty="0" smtClean="0">
                <a:latin typeface="Calibri" panose="020F0502020204030204" pitchFamily="34" charset="0"/>
              </a:rPr>
              <a:t>cience </a:t>
            </a:r>
            <a:r>
              <a:rPr lang="en-US" sz="2800" b="1" dirty="0">
                <a:latin typeface="Calibri" panose="020F0502020204030204" pitchFamily="34" charset="0"/>
              </a:rPr>
              <a:t>E</a:t>
            </a:r>
            <a:r>
              <a:rPr lang="en-US" sz="2800" b="1" dirty="0" smtClean="0">
                <a:latin typeface="Calibri" panose="020F0502020204030204" pitchFamily="34" charset="0"/>
              </a:rPr>
              <a:t>xhibition </a:t>
            </a:r>
            <a:r>
              <a:rPr lang="en-US" sz="2800" dirty="0">
                <a:latin typeface="Calibri" panose="020F0502020204030204" pitchFamily="34" charset="0"/>
              </a:rPr>
              <a:t>held on 28th to 30th of </a:t>
            </a:r>
            <a:r>
              <a:rPr lang="en-US" sz="2800" dirty="0" smtClean="0">
                <a:latin typeface="Calibri" panose="020F0502020204030204" pitchFamily="34" charset="0"/>
              </a:rPr>
              <a:t>June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>
                <a:latin typeface="Calibri" panose="020F0502020204030204" pitchFamily="34" charset="0"/>
              </a:rPr>
              <a:t>People </a:t>
            </a:r>
            <a:r>
              <a:rPr lang="en-US" sz="2800" dirty="0">
                <a:latin typeface="Calibri" panose="020F0502020204030204" pitchFamily="34" charset="0"/>
              </a:rPr>
              <a:t>were educated </a:t>
            </a:r>
            <a:r>
              <a:rPr lang="en-US" sz="2800" dirty="0" smtClean="0">
                <a:latin typeface="Calibri" panose="020F0502020204030204" pitchFamily="34" charset="0"/>
              </a:rPr>
              <a:t>on </a:t>
            </a:r>
            <a:r>
              <a:rPr lang="en-US" sz="2800" b="1" dirty="0" smtClean="0">
                <a:latin typeface="Calibri" panose="020F0502020204030204" pitchFamily="34" charset="0"/>
              </a:rPr>
              <a:t>life history </a:t>
            </a:r>
            <a:r>
              <a:rPr lang="en-US" sz="2800" dirty="0" smtClean="0">
                <a:latin typeface="Calibri" panose="020F0502020204030204" pitchFamily="34" charset="0"/>
              </a:rPr>
              <a:t>and </a:t>
            </a:r>
            <a:r>
              <a:rPr lang="en-US" sz="2800" b="1" dirty="0" smtClean="0">
                <a:latin typeface="Calibri" panose="020F0502020204030204" pitchFamily="34" charset="0"/>
              </a:rPr>
              <a:t>conservation </a:t>
            </a:r>
            <a:r>
              <a:rPr lang="en-US" sz="2800" b="1" dirty="0">
                <a:latin typeface="Calibri" panose="020F0502020204030204" pitchFamily="34" charset="0"/>
              </a:rPr>
              <a:t>strategies </a:t>
            </a:r>
            <a:r>
              <a:rPr lang="en-US" sz="2800" dirty="0" smtClean="0">
                <a:latin typeface="Calibri" panose="020F0502020204030204" pitchFamily="34" charset="0"/>
              </a:rPr>
              <a:t>of </a:t>
            </a:r>
            <a:r>
              <a:rPr lang="en-US" sz="2800" dirty="0">
                <a:latin typeface="Calibri" panose="020F0502020204030204" pitchFamily="34" charset="0"/>
              </a:rPr>
              <a:t>small </a:t>
            </a:r>
            <a:r>
              <a:rPr lang="en-US" sz="2800" dirty="0" smtClean="0">
                <a:latin typeface="Calibri" panose="020F0502020204030204" pitchFamily="34" charset="0"/>
              </a:rPr>
              <a:t>cats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053" name="Picture 5" descr="F:\public awrness\IMG_95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464" y="1852523"/>
            <a:ext cx="2968336" cy="21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56364" y="4249802"/>
            <a:ext cx="5015345" cy="2489200"/>
            <a:chOff x="3810000" y="4064000"/>
            <a:chExt cx="5015345" cy="2489200"/>
          </a:xfrm>
        </p:grpSpPr>
        <p:pic>
          <p:nvPicPr>
            <p:cNvPr id="12" name="Picture 2" descr="C:\Users\USER\Desktop\mbz casestudy\leaflets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064000"/>
              <a:ext cx="3810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29945" y="5523682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latin typeface="Calibri" panose="020F0502020204030204" pitchFamily="34" charset="0"/>
                </a:rPr>
                <a:t>A leaflet on fishing cats</a:t>
              </a:r>
              <a:endParaRPr lang="en-US" sz="2000" b="1" u="sng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37664" y="3051163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anose="020F0502020204030204" pitchFamily="34" charset="0"/>
              </a:rPr>
              <a:t>A stuffed specimen of a fishing cat</a:t>
            </a:r>
            <a:endParaRPr lang="en-US" sz="2000" b="1" u="sng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Calibri" panose="020F0502020204030204" pitchFamily="34" charset="0"/>
              </a:rPr>
              <a:t>Fishing cats, Who are they?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anose="020F0502020204030204" pitchFamily="34" charset="0"/>
              </a:rPr>
              <a:t>A </a:t>
            </a:r>
            <a:r>
              <a:rPr lang="en-US" b="1" dirty="0" smtClean="0">
                <a:latin typeface="Calibri" panose="020F0502020204030204" pitchFamily="34" charset="0"/>
              </a:rPr>
              <a:t>medium sized </a:t>
            </a:r>
            <a:r>
              <a:rPr lang="en-US" dirty="0">
                <a:latin typeface="Calibri" panose="020F0502020204030204" pitchFamily="34" charset="0"/>
              </a:rPr>
              <a:t>wild </a:t>
            </a:r>
            <a:r>
              <a:rPr lang="en-US" dirty="0" smtClean="0">
                <a:latin typeface="Calibri" panose="020F0502020204030204" pitchFamily="34" charset="0"/>
              </a:rPr>
              <a:t>cat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Calibri" panose="020F0502020204030204" pitchFamily="34" charset="0"/>
              </a:rPr>
              <a:t>F</a:t>
            </a:r>
            <a:r>
              <a:rPr lang="en-US" dirty="0" smtClean="0">
                <a:latin typeface="Calibri" panose="020F0502020204030204" pitchFamily="34" charset="0"/>
              </a:rPr>
              <a:t>ound </a:t>
            </a: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b="1" dirty="0" smtClean="0">
                <a:latin typeface="Calibri" panose="020F0502020204030204" pitchFamily="34" charset="0"/>
              </a:rPr>
              <a:t>South </a:t>
            </a:r>
            <a:r>
              <a:rPr lang="en-US" b="1" dirty="0">
                <a:latin typeface="Calibri" panose="020F0502020204030204" pitchFamily="34" charset="0"/>
              </a:rPr>
              <a:t>and </a:t>
            </a:r>
            <a:r>
              <a:rPr lang="en-US" b="1" dirty="0" smtClean="0">
                <a:latin typeface="Calibri" panose="020F0502020204030204" pitchFamily="34" charset="0"/>
              </a:rPr>
              <a:t>Southeast Asia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Calibri" panose="020F0502020204030204" pitchFamily="34" charset="0"/>
              </a:rPr>
              <a:t>IUCN </a:t>
            </a:r>
            <a:r>
              <a:rPr lang="en-US" dirty="0" smtClean="0">
                <a:latin typeface="Calibri" panose="020F0502020204030204" pitchFamily="34" charset="0"/>
              </a:rPr>
              <a:t>red </a:t>
            </a:r>
            <a:r>
              <a:rPr lang="en-US" dirty="0">
                <a:latin typeface="Calibri" panose="020F0502020204030204" pitchFamily="34" charset="0"/>
              </a:rPr>
              <a:t>list - </a:t>
            </a:r>
            <a:r>
              <a:rPr lang="en-US" b="1" dirty="0" smtClean="0">
                <a:latin typeface="Calibri" panose="020F0502020204030204" pitchFamily="34" charset="0"/>
              </a:rPr>
              <a:t>Endangered</a:t>
            </a:r>
            <a:endParaRPr lang="en-US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anose="020F0502020204030204" pitchFamily="34" charset="0"/>
              </a:rPr>
              <a:t>Commonly associated with </a:t>
            </a:r>
            <a:r>
              <a:rPr lang="en-US" b="1" dirty="0" smtClean="0">
                <a:latin typeface="Calibri" panose="020F0502020204030204" pitchFamily="34" charset="0"/>
              </a:rPr>
              <a:t>water rich habitats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 Sri Lanka – </a:t>
            </a:r>
            <a:r>
              <a:rPr lang="en-US" b="1" dirty="0" smtClean="0">
                <a:latin typeface="Calibri" panose="020F0502020204030204" pitchFamily="34" charset="0"/>
              </a:rPr>
              <a:t>hill country forests</a:t>
            </a:r>
          </a:p>
        </p:txBody>
      </p:sp>
      <p:pic>
        <p:nvPicPr>
          <p:cNvPr id="5" name="Picture 6" descr="F:\fishingcat\fishing cats\Fishing Cat\Fishing Cat\IMG_7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767" y="1905000"/>
            <a:ext cx="40782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1348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ublic awrness\WP_20140624_14_12_14_Smar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274" y="325604"/>
            <a:ext cx="4297947" cy="24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:\public awrness\WP_20140624_13_44_35_P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8794"/>
            <a:ext cx="3376712" cy="44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public awrness\WP_20140624_12_39_05_Pr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3531700" cy="28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public awrness\IMG_957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84"/>
          <a:stretch/>
        </p:blipFill>
        <p:spPr bwMode="auto">
          <a:xfrm rot="16200000">
            <a:off x="4302088" y="3093567"/>
            <a:ext cx="4114800" cy="3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407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62251" y="381000"/>
            <a:ext cx="7772400" cy="1143000"/>
          </a:xfrm>
        </p:spPr>
        <p:txBody>
          <a:bodyPr anchor="ctr"/>
          <a:lstStyle/>
          <a:p>
            <a:r>
              <a:rPr lang="en-US" dirty="0" smtClean="0">
                <a:latin typeface="Calibri" panose="020F0502020204030204" pitchFamily="34" charset="0"/>
              </a:rPr>
              <a:t>Road signals…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7853362" cy="4113212"/>
          </a:xfrm>
        </p:spPr>
        <p:txBody>
          <a:bodyPr/>
          <a:lstStyle/>
          <a:p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Locating road signals  </a:t>
            </a:r>
            <a:r>
              <a:rPr lang="en-US" sz="2800" dirty="0">
                <a:latin typeface="Calibri" panose="020F0502020204030204" pitchFamily="34" charset="0"/>
              </a:rPr>
              <a:t>throughout the </a:t>
            </a:r>
            <a:r>
              <a:rPr lang="en-US" sz="2800" dirty="0" smtClean="0">
                <a:latin typeface="Calibri" panose="020F0502020204030204" pitchFamily="34" charset="0"/>
              </a:rPr>
              <a:t>country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6831" y="4531419"/>
            <a:ext cx="7502456" cy="2487090"/>
            <a:chOff x="1366831" y="4531419"/>
            <a:chExt cx="7502456" cy="2487090"/>
          </a:xfrm>
        </p:grpSpPr>
        <p:pic>
          <p:nvPicPr>
            <p:cNvPr id="2051" name="Picture 3" descr="K:\Fc road kill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237" y="4531419"/>
              <a:ext cx="5734050" cy="225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66831" y="5941291"/>
              <a:ext cx="167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Calibri" panose="020F0502020204030204" pitchFamily="34" charset="0"/>
                </a:rPr>
                <a:t>Location of road </a:t>
              </a:r>
              <a:r>
                <a:rPr lang="en-US" sz="2000" b="1" u="sng" dirty="0" smtClean="0">
                  <a:latin typeface="Calibri" panose="020F0502020204030204" pitchFamily="34" charset="0"/>
                </a:rPr>
                <a:t>signs </a:t>
              </a:r>
              <a:endParaRPr lang="en-US" sz="2000" b="1" u="sng" dirty="0">
                <a:latin typeface="Calibri" panose="020F0502020204030204" pitchFamily="34" charset="0"/>
              </a:endParaRPr>
            </a:p>
            <a:p>
              <a:endParaRPr lang="en-US" sz="2000" b="1" u="sng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6205" y="2427489"/>
            <a:ext cx="7991202" cy="2373637"/>
            <a:chOff x="886205" y="2427489"/>
            <a:chExt cx="7991202" cy="2373637"/>
          </a:xfrm>
        </p:grpSpPr>
        <p:pic>
          <p:nvPicPr>
            <p:cNvPr id="2050" name="Picture 2" descr="K:\10250939_10201764250339246_2018570346_n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719" y="2555175"/>
              <a:ext cx="1790700" cy="17907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41427" y="3342265"/>
              <a:ext cx="2135980" cy="145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Calibri" panose="020F0502020204030204" pitchFamily="34" charset="0"/>
                </a:rPr>
                <a:t>Proposed road signal for fishing cats</a:t>
              </a:r>
            </a:p>
            <a:p>
              <a:endParaRPr lang="en-US" dirty="0"/>
            </a:p>
          </p:txBody>
        </p:sp>
        <p:pic>
          <p:nvPicPr>
            <p:cNvPr id="10" name="Picture 2" descr="C:\Users\USER\Desktop\fishing cat rd sng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05" y="2427489"/>
              <a:ext cx="3943350" cy="197167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312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Calibri" panose="020F0502020204030204" pitchFamily="34" charset="0"/>
              </a:rPr>
              <a:t>Niche modeling of fishing cat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3808412" cy="411321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72 records </a:t>
            </a:r>
            <a:r>
              <a:rPr lang="en-US" sz="2800" dirty="0" smtClean="0">
                <a:latin typeface="Calibri" panose="020F0502020204030204" pitchFamily="34" charset="0"/>
              </a:rPr>
              <a:t>throughout 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 Sri Lanka 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Modeling using :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ArcGIS </a:t>
            </a:r>
            <a:r>
              <a:rPr lang="en-US" sz="2800" dirty="0" smtClean="0">
                <a:latin typeface="Calibri" panose="020F0502020204030204" pitchFamily="34" charset="0"/>
              </a:rPr>
              <a:t>and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MODIS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NDVI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software  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K:\Fishing cat di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409318" cy="43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Future Plans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4190999" cy="302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1325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4957761" cy="4419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itchFamily="34" charset="0"/>
              </a:rPr>
              <a:t>Locating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road signals  </a:t>
            </a:r>
            <a:r>
              <a:rPr lang="en-US" sz="2400" dirty="0">
                <a:latin typeface="Calibri" pitchFamily="34" charset="0"/>
              </a:rPr>
              <a:t>throughout the country.</a:t>
            </a:r>
          </a:p>
          <a:p>
            <a:pPr eaLnBrk="1" hangingPunct="1"/>
            <a:r>
              <a:rPr lang="en-US" sz="2400" dirty="0">
                <a:latin typeface="Calibri" pitchFamily="34" charset="0"/>
              </a:rPr>
              <a:t>Conducting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more awareness programs </a:t>
            </a:r>
            <a:r>
              <a:rPr lang="en-US" sz="2400" dirty="0">
                <a:latin typeface="Calibri" pitchFamily="34" charset="0"/>
              </a:rPr>
              <a:t>for school children and villagers. </a:t>
            </a:r>
          </a:p>
          <a:p>
            <a:pPr eaLnBrk="1" hangingPunct="1"/>
            <a:r>
              <a:rPr lang="en-US" sz="2400" dirty="0">
                <a:latin typeface="Calibri" pitchFamily="34" charset="0"/>
              </a:rPr>
              <a:t>Monitoring their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home ranges and behavior </a:t>
            </a:r>
            <a:r>
              <a:rPr lang="en-US" sz="2400" dirty="0">
                <a:latin typeface="Calibri" pitchFamily="34" charset="0"/>
              </a:rPr>
              <a:t>by using radio collars.</a:t>
            </a:r>
          </a:p>
          <a:p>
            <a:endParaRPr lang="en-US" dirty="0"/>
          </a:p>
        </p:txBody>
      </p:sp>
      <p:pic>
        <p:nvPicPr>
          <p:cNvPr id="4" name="Picture 3" descr="K:\Thudugala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fishingcat\radio-coll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0274" y="3999411"/>
            <a:ext cx="3505200" cy="248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240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Calibri" panose="020F0502020204030204" pitchFamily="34" charset="0"/>
              </a:rPr>
              <a:t>Future plans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914400" y="1676400"/>
            <a:ext cx="7543800" cy="5160818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To create </a:t>
            </a:r>
            <a:r>
              <a:rPr lang="en-US" sz="2400" dirty="0">
                <a:latin typeface="Calibri" panose="020F0502020204030204" pitchFamily="34" charset="0"/>
              </a:rPr>
              <a:t>a small group </a:t>
            </a:r>
            <a:r>
              <a:rPr lang="en-US" sz="2400" dirty="0" smtClean="0">
                <a:latin typeface="Calibri" panose="020F0502020204030204" pitchFamily="34" charset="0"/>
              </a:rPr>
              <a:t>who are </a:t>
            </a:r>
            <a:r>
              <a:rPr lang="en-US" sz="2400" dirty="0">
                <a:latin typeface="Calibri" panose="020F0502020204030204" pitchFamily="34" charset="0"/>
              </a:rPr>
              <a:t>willing to contribution towards fishing cat </a:t>
            </a:r>
            <a:r>
              <a:rPr lang="en-US" sz="2400" dirty="0" smtClean="0">
                <a:latin typeface="Calibri" panose="020F0502020204030204" pitchFamily="34" charset="0"/>
              </a:rPr>
              <a:t>conservation</a:t>
            </a:r>
          </a:p>
          <a:p>
            <a:pPr eaLnBrk="1" hangingPunct="1"/>
            <a:endParaRPr lang="en-US" sz="24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To care and rare wounded cats, kittens and relocate them to their original habitats</a:t>
            </a:r>
            <a:endParaRPr lang="en-US" sz="2400" dirty="0"/>
          </a:p>
          <a:p>
            <a:pPr marL="0" indent="0" eaLnBrk="1" hangingPunct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238" y="4266264"/>
            <a:ext cx="4139543" cy="2426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9691" y="6129332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anose="020F0502020204030204" pitchFamily="34" charset="0"/>
              </a:rPr>
              <a:t>Proposed team for further programs</a:t>
            </a:r>
            <a:endParaRPr lang="en-US" sz="20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317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89747" y="817852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Special thanks to…</a:t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3789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/>
              <a:t>Dr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James Sanderson </a:t>
            </a:r>
            <a:r>
              <a:rPr lang="en-US" sz="2000" b="1" dirty="0" smtClean="0"/>
              <a:t>; IUCN </a:t>
            </a:r>
            <a:r>
              <a:rPr lang="en-US" sz="2000" b="1" dirty="0"/>
              <a:t>cat specialist group,  </a:t>
            </a:r>
            <a:r>
              <a:rPr lang="en-US" sz="2000" b="1" dirty="0" smtClean="0"/>
              <a:t>Fishing </a:t>
            </a:r>
            <a:r>
              <a:rPr lang="en-US" sz="2000" b="1" dirty="0"/>
              <a:t>cat working </a:t>
            </a:r>
            <a:r>
              <a:rPr lang="en-US" sz="2000" b="1" dirty="0" smtClean="0"/>
              <a:t>group</a:t>
            </a:r>
          </a:p>
          <a:p>
            <a:r>
              <a:rPr lang="en-US" sz="2000" b="1" dirty="0" smtClean="0"/>
              <a:t>Prof. K .B </a:t>
            </a:r>
            <a:r>
              <a:rPr lang="en-US" sz="2000" b="1" dirty="0" err="1" smtClean="0"/>
              <a:t>Ranawana</a:t>
            </a:r>
            <a:r>
              <a:rPr lang="en-US" sz="2000" b="1" dirty="0" smtClean="0"/>
              <a:t> ; Department of Zoology University of </a:t>
            </a:r>
            <a:r>
              <a:rPr lang="en-US" sz="2000" b="1" dirty="0" err="1" smtClean="0"/>
              <a:t>Peradeniya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r>
              <a:rPr lang="en-US" sz="2000" b="1" dirty="0" smtClean="0"/>
              <a:t>Mr. </a:t>
            </a:r>
            <a:r>
              <a:rPr lang="en-US" sz="2000" b="1" dirty="0" err="1" smtClean="0"/>
              <a:t>Samitha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Harischandra</a:t>
            </a:r>
            <a:r>
              <a:rPr lang="en-US" sz="2000" b="1" dirty="0" smtClean="0"/>
              <a:t> ; Wildlife Research and Conservation Trust</a:t>
            </a:r>
            <a:endParaRPr lang="en-US" sz="2000" dirty="0" smtClean="0"/>
          </a:p>
          <a:p>
            <a:r>
              <a:rPr lang="en-US" sz="2000" b="1" dirty="0" smtClean="0"/>
              <a:t>Mr. </a:t>
            </a:r>
            <a:r>
              <a:rPr lang="en-US" sz="2000" b="1" dirty="0" err="1" smtClean="0"/>
              <a:t>Gajaba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Ellepola</a:t>
            </a:r>
            <a:r>
              <a:rPr lang="en-US" sz="2000" b="1" dirty="0" smtClean="0"/>
              <a:t> ; Department of Zoology University of </a:t>
            </a:r>
            <a:r>
              <a:rPr lang="en-US" sz="2000" b="1" dirty="0" err="1" smtClean="0"/>
              <a:t>Peradeniya</a:t>
            </a:r>
            <a:endParaRPr lang="en-US" sz="2000" dirty="0" smtClean="0"/>
          </a:p>
          <a:p>
            <a:r>
              <a:rPr lang="en-US" sz="2000" b="1" dirty="0" smtClean="0"/>
              <a:t>Mohamed Bin </a:t>
            </a:r>
            <a:r>
              <a:rPr lang="en-US" sz="2000" b="1" dirty="0" err="1"/>
              <a:t>Z</a:t>
            </a:r>
            <a:r>
              <a:rPr lang="en-US" sz="2000" b="1" dirty="0" err="1" smtClean="0"/>
              <a:t>ayed</a:t>
            </a:r>
            <a:r>
              <a:rPr lang="en-US" sz="2000" b="1" smtClean="0"/>
              <a:t> </a:t>
            </a:r>
            <a:r>
              <a:rPr lang="en-US" sz="2000" b="1" smtClean="0"/>
              <a:t>Species </a:t>
            </a:r>
            <a:r>
              <a:rPr lang="en-US" sz="2000" b="1"/>
              <a:t>C</a:t>
            </a:r>
            <a:r>
              <a:rPr lang="en-US" sz="2000" b="1" smtClean="0"/>
              <a:t>onservation </a:t>
            </a:r>
            <a:r>
              <a:rPr lang="en-US" sz="2000" b="1" dirty="0"/>
              <a:t>F</a:t>
            </a:r>
            <a:r>
              <a:rPr lang="en-US" sz="2000" b="1" smtClean="0"/>
              <a:t>und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F:\species-conservation-fun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62600"/>
            <a:ext cx="5131095" cy="11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0"/>
            <a:ext cx="8458200" cy="6858000"/>
            <a:chOff x="685800" y="0"/>
            <a:chExt cx="8458200" cy="6858000"/>
          </a:xfrm>
        </p:grpSpPr>
        <p:pic>
          <p:nvPicPr>
            <p:cNvPr id="3686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0"/>
              <a:ext cx="845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685800" y="5867401"/>
              <a:ext cx="8382000" cy="83099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SCARED..LOST.. AND SO LONELY..YOU ARE OUR </a:t>
              </a:r>
              <a:r>
                <a:rPr lang="en-US" b="1" dirty="0" smtClean="0">
                  <a:solidFill>
                    <a:srgbClr val="FFFF00"/>
                  </a:solidFill>
                </a:rPr>
                <a:t>ONLY HOPE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1200" y="4667072"/>
            <a:ext cx="57912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THANK YOU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Harrington" panose="04040505050A02020702" pitchFamily="8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304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Iskoola Pota" charset="0"/>
                <a:cs typeface="Iskoola Pota" charset="0"/>
              </a:rPr>
              <a:t>Main Objectives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700962" cy="1814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anose="020F0502020204030204" pitchFamily="34" charset="0"/>
              </a:rPr>
              <a:t>To initiate conservation practices to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conserve fishing cats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</a:rPr>
              <a:t>To monitor fishing cat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distribution</a:t>
            </a:r>
            <a:r>
              <a:rPr lang="en-US" sz="2800" dirty="0" smtClean="0">
                <a:latin typeface="Calibri" panose="020F0502020204030204" pitchFamily="34" charset="0"/>
              </a:rPr>
              <a:t> 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population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in hill country- Sri Lanka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eaLnBrk="1" hangingPunct="1">
              <a:buNone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5105400" y="48768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Study site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2" descr="K:\gan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73" y="1676400"/>
            <a:ext cx="4343400" cy="48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64727" y="2057400"/>
            <a:ext cx="3733800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latin typeface="Calibri" panose="020F0502020204030204" pitchFamily="34" charset="0"/>
              </a:rPr>
              <a:t>Gannoruwa</a:t>
            </a:r>
            <a:r>
              <a:rPr lang="en-US" sz="2800" b="1" dirty="0" smtClean="0">
                <a:latin typeface="Calibri" panose="020F0502020204030204" pitchFamily="34" charset="0"/>
              </a:rPr>
              <a:t> forest reserve</a:t>
            </a:r>
          </a:p>
          <a:p>
            <a:pPr algn="l"/>
            <a:endParaRPr lang="en-US" sz="2800" b="1" dirty="0" smtClean="0">
              <a:latin typeface="Calibri" panose="020F0502020204030204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Altitude:-550m-580m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Mean temperature:-24.1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ºC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Mean annual rainfall:- 2131 mm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</a:rPr>
              <a:t>Forest type:-Semi-evergreen forest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495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  <a:ea typeface="Iskoola Pota" charset="0"/>
                <a:cs typeface="Iskoola Pota" charset="0"/>
              </a:rPr>
              <a:t>Why are fishing cats important?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7777162" cy="411321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panose="020F0502020204030204" pitchFamily="34" charset="0"/>
              </a:rPr>
              <a:t>Top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predator</a:t>
            </a:r>
            <a:r>
              <a:rPr lang="en-US" dirty="0" smtClean="0">
                <a:latin typeface="Calibri" panose="020F0502020204030204" pitchFamily="34" charset="0"/>
              </a:rPr>
              <a:t> in some habitats</a:t>
            </a:r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Flagship </a:t>
            </a:r>
            <a:r>
              <a:rPr lang="en-US" dirty="0" smtClean="0">
                <a:latin typeface="Calibri" panose="020F0502020204030204" pitchFamily="34" charset="0"/>
              </a:rPr>
              <a:t>species 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Small in number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Threats they face </a:t>
            </a:r>
          </a:p>
          <a:p>
            <a:pPr eaLnBrk="1" hangingPunct="1"/>
            <a:r>
              <a:rPr lang="en-US" b="1" dirty="0" smtClean="0">
                <a:latin typeface="Calibri" panose="020F0502020204030204" pitchFamily="34" charset="0"/>
              </a:rPr>
              <a:t>Endangered</a:t>
            </a:r>
            <a:r>
              <a:rPr lang="en-US" dirty="0" smtClean="0">
                <a:latin typeface="Calibri" panose="020F0502020204030204" pitchFamily="34" charset="0"/>
              </a:rPr>
              <a:t> species</a:t>
            </a:r>
          </a:p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Conservation actions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5" name="Picture 4" descr="F:\fishingcat\fishing cats\Fishing Cat\Fishing Cat\IMG_7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927" y="3581400"/>
            <a:ext cx="3955431" cy="29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038" y="381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Presence is detected by…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1766888"/>
            <a:ext cx="7624762" cy="47863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 smtClean="0">
                <a:latin typeface="Calibri" panose="020F0502020204030204" pitchFamily="34" charset="0"/>
              </a:rPr>
              <a:t>Direct evidences :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Camera trapping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Scat collection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Pugmark </a:t>
            </a:r>
            <a:r>
              <a:rPr lang="en-US" sz="2800" dirty="0" smtClean="0">
                <a:latin typeface="Calibri" panose="020F0502020204030204" pitchFamily="34" charset="0"/>
              </a:rPr>
              <a:t>census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b="1" dirty="0" smtClean="0">
                <a:latin typeface="Calibri" panose="020F0502020204030204" pitchFamily="34" charset="0"/>
              </a:rPr>
              <a:t>Indirect evidences: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Veterinary records of the area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Road kills and other </a:t>
            </a:r>
            <a:r>
              <a:rPr lang="en-US" sz="2800" dirty="0" smtClean="0">
                <a:latin typeface="Calibri" panose="020F0502020204030204" pitchFamily="34" charset="0"/>
              </a:rPr>
              <a:t>deaths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Interviewing </a:t>
            </a:r>
            <a:r>
              <a:rPr lang="en-US" sz="2800" dirty="0">
                <a:latin typeface="Calibri" panose="020F0502020204030204" pitchFamily="34" charset="0"/>
              </a:rPr>
              <a:t>villagers</a:t>
            </a:r>
          </a:p>
          <a:p>
            <a:pPr marL="0" indent="0" eaLnBrk="1" hangingPunct="1">
              <a:buNone/>
              <a:defRPr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eaLnBrk="1" hangingPunct="1"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Some direct evidences 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1835862"/>
            <a:ext cx="3733800" cy="4433178"/>
            <a:chOff x="914400" y="1835862"/>
            <a:chExt cx="3565526" cy="4433178"/>
          </a:xfrm>
        </p:grpSpPr>
        <p:pic>
          <p:nvPicPr>
            <p:cNvPr id="1028" name="Picture 4" descr="K:\pugmarks\DSCN0886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35862"/>
              <a:ext cx="3565526" cy="3269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73163" y="5438043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latin typeface="Calibri" panose="020F0502020204030204" pitchFamily="34" charset="0"/>
                </a:rPr>
                <a:t>Pugmark of a fishing cat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0576" y="1835862"/>
            <a:ext cx="3844626" cy="4063846"/>
            <a:chOff x="5020576" y="1835862"/>
            <a:chExt cx="3844626" cy="4063846"/>
          </a:xfrm>
        </p:grpSpPr>
        <p:pic>
          <p:nvPicPr>
            <p:cNvPr id="1027" name="Picture 3" descr="K:\pugmarks\WP_20140718_11_35_23_Pro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183372" y="1835862"/>
              <a:ext cx="3681830" cy="3269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20576" y="5438043"/>
              <a:ext cx="3844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latin typeface="Calibri" panose="020F0502020204030204" pitchFamily="34" charset="0"/>
                </a:rPr>
                <a:t>Scat of a fishing cat</a:t>
              </a:r>
              <a:endParaRPr lang="en-US" b="1" u="sng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Calibri" panose="020F0502020204030204" pitchFamily="34" charset="0"/>
              </a:rPr>
              <a:t>Distribution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7700962" cy="12049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25 </a:t>
            </a:r>
            <a:r>
              <a:rPr lang="en-US" dirty="0" smtClean="0">
                <a:latin typeface="Calibri" panose="020F0502020204030204" pitchFamily="34" charset="0"/>
              </a:rPr>
              <a:t>locations were </a:t>
            </a:r>
            <a:r>
              <a:rPr lang="en-US" dirty="0">
                <a:latin typeface="Calibri" panose="020F0502020204030204" pitchFamily="34" charset="0"/>
              </a:rPr>
              <a:t>identified </a:t>
            </a:r>
            <a:r>
              <a:rPr lang="en-US" dirty="0" smtClean="0">
                <a:latin typeface="Calibri" panose="020F0502020204030204" pitchFamily="34" charset="0"/>
              </a:rPr>
              <a:t>in </a:t>
            </a:r>
            <a:r>
              <a:rPr lang="en-US" b="1" dirty="0">
                <a:latin typeface="Calibri" panose="020F0502020204030204" pitchFamily="34" charset="0"/>
              </a:rPr>
              <a:t>4 different districts</a:t>
            </a:r>
            <a:r>
              <a:rPr lang="en-US" dirty="0" smtClean="0">
                <a:latin typeface="Calibri" panose="020F0502020204030204" pitchFamily="34" charset="0"/>
              </a:rPr>
              <a:t> within the </a:t>
            </a:r>
            <a:r>
              <a:rPr lang="en-US" b="1" dirty="0" smtClean="0">
                <a:latin typeface="Calibri" panose="020F0502020204030204" pitchFamily="34" charset="0"/>
              </a:rPr>
              <a:t>hill </a:t>
            </a:r>
            <a:r>
              <a:rPr lang="en-US" b="1" dirty="0">
                <a:latin typeface="Calibri" panose="020F0502020204030204" pitchFamily="34" charset="0"/>
              </a:rPr>
              <a:t>country </a:t>
            </a:r>
            <a:r>
              <a:rPr lang="en-US" dirty="0">
                <a:latin typeface="Calibri" panose="020F0502020204030204" pitchFamily="34" charset="0"/>
              </a:rPr>
              <a:t>area 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58656" y="2812600"/>
            <a:ext cx="7680544" cy="3802945"/>
            <a:chOff x="1158656" y="2812600"/>
            <a:chExt cx="7680544" cy="3802945"/>
          </a:xfrm>
        </p:grpSpPr>
        <p:pic>
          <p:nvPicPr>
            <p:cNvPr id="1027" name="Picture 3" descr="K:\cp fishing ca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812600"/>
              <a:ext cx="4191000" cy="3802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2656609" y="3637047"/>
              <a:ext cx="3456709" cy="44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3352800" y="4419600"/>
              <a:ext cx="256309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857641" y="5260032"/>
              <a:ext cx="268778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581400" y="6096000"/>
              <a:ext cx="235635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1158656" y="3350729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</a:rPr>
                <a:t>Mathale</a:t>
              </a:r>
              <a:endPara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8909" y="4217707"/>
              <a:ext cx="157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Kandy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20232" y="5029199"/>
              <a:ext cx="1534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Kegalle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28821" y="5835997"/>
              <a:ext cx="2400159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Nuwara</a:t>
              </a:r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Eliya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Iskoola Pota" charset="0"/>
                <a:cs typeface="Iskoola Pota" charset="0"/>
              </a:rPr>
              <a:t>Threats they face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4343400" cy="41148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Habitat loss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Road kills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Poisoning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Poaching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Electric fencing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Kill for fur and indigenous medicine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05400" y="4419600"/>
            <a:ext cx="2743200" cy="1524000"/>
            <a:chOff x="5105400" y="4419600"/>
            <a:chExt cx="2743200" cy="1524000"/>
          </a:xfrm>
        </p:grpSpPr>
        <p:sp>
          <p:nvSpPr>
            <p:cNvPr id="8" name="Right Brace 7"/>
            <p:cNvSpPr/>
            <p:nvPr/>
          </p:nvSpPr>
          <p:spPr bwMode="auto">
            <a:xfrm>
              <a:off x="5105400" y="4419600"/>
              <a:ext cx="304800" cy="1524000"/>
            </a:xfrm>
            <a:prstGeom prst="rightBrace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4717887"/>
              <a:ext cx="2438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Special cases in Sri Lanka</a:t>
              </a:r>
              <a:endParaRPr lang="en-US" sz="28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599</Words>
  <Application>Microsoft Office PowerPoint</Application>
  <PresentationFormat>On-screen Show (4:3)</PresentationFormat>
  <Paragraphs>128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Harrington</vt:lpstr>
      <vt:lpstr>Iskoola Pota</vt:lpstr>
      <vt:lpstr>Times New Roman</vt:lpstr>
      <vt:lpstr>Wingdings</vt:lpstr>
      <vt:lpstr>Expedition</vt:lpstr>
      <vt:lpstr>Fishing cat (Prionailurus viverrinus) conservation and population monitoring in hill country Sri Lanka </vt:lpstr>
      <vt:lpstr>Fishing cats, Who are they? </vt:lpstr>
      <vt:lpstr>Main Objectives</vt:lpstr>
      <vt:lpstr>Study site</vt:lpstr>
      <vt:lpstr>Why are fishing cats important?</vt:lpstr>
      <vt:lpstr>Presence is detected by…</vt:lpstr>
      <vt:lpstr>Some direct evidences </vt:lpstr>
      <vt:lpstr>Distribution</vt:lpstr>
      <vt:lpstr>Threats they face</vt:lpstr>
      <vt:lpstr>Threats they face in Sri Lanka</vt:lpstr>
      <vt:lpstr>Threats they face in Sri Lanka</vt:lpstr>
      <vt:lpstr>Conservation goals</vt:lpstr>
      <vt:lpstr>PowerPoint Presentation</vt:lpstr>
      <vt:lpstr>PowerPoint Presentation</vt:lpstr>
      <vt:lpstr>Small cat - Work shop</vt:lpstr>
      <vt:lpstr>Work shop memories…</vt:lpstr>
      <vt:lpstr>Fishing cat- youth camp </vt:lpstr>
      <vt:lpstr>Fishing cat youth camp memories…</vt:lpstr>
      <vt:lpstr>Public awareness program</vt:lpstr>
      <vt:lpstr>PowerPoint Presentation</vt:lpstr>
      <vt:lpstr>Road signals…</vt:lpstr>
      <vt:lpstr>Niche modeling of fishing cat</vt:lpstr>
      <vt:lpstr>PowerPoint Presentation</vt:lpstr>
      <vt:lpstr>Future plans</vt:lpstr>
      <vt:lpstr>Future plans </vt:lpstr>
      <vt:lpstr>Special thanks to… </vt:lpstr>
      <vt:lpstr>PowerPoint Presentation</vt:lpstr>
    </vt:vector>
  </TitlesOfParts>
  <Company>Nebo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Species</dc:title>
  <dc:creator>Inst</dc:creator>
  <cp:lastModifiedBy>Jim Sanderson</cp:lastModifiedBy>
  <cp:revision>217</cp:revision>
  <dcterms:created xsi:type="dcterms:W3CDTF">2002-02-14T01:51:44Z</dcterms:created>
  <dcterms:modified xsi:type="dcterms:W3CDTF">2014-09-03T03:41:04Z</dcterms:modified>
</cp:coreProperties>
</file>